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5" r:id="rId6"/>
    <p:sldId id="276" r:id="rId7"/>
    <p:sldId id="277" r:id="rId8"/>
    <p:sldId id="261" r:id="rId9"/>
    <p:sldId id="264" r:id="rId10"/>
    <p:sldId id="263" r:id="rId11"/>
    <p:sldId id="266" r:id="rId12"/>
    <p:sldId id="270" r:id="rId13"/>
    <p:sldId id="271" r:id="rId14"/>
    <p:sldId id="274" r:id="rId15"/>
  </p:sldIdLst>
  <p:sldSz cx="9144000" cy="5143500" type="screen16x9"/>
  <p:notesSz cx="6858000" cy="9144000"/>
  <p:embeddedFontLst>
    <p:embeddedFont>
      <p:font typeface="Crimson Text" pitchFamily="2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itchFamily="2" charset="0"/>
      <p:regular r:id="rId25"/>
      <p:bold r:id="rId26"/>
      <p:italic r:id="rId27"/>
      <p:boldItalic r:id="rId28"/>
    </p:embeddedFont>
    <p:embeddedFont>
      <p:font typeface="Vidaloka" panose="0200050400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CFBD11-D947-41ED-A247-17EDC4DC2638}">
  <a:tblStyle styleId="{77CFBD11-D947-41ED-A247-17EDC4DC26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9" r:id="rId12"/>
    <p:sldLayoutId id="2147483696" r:id="rId13"/>
    <p:sldLayoutId id="2147483697" r:id="rId14"/>
    <p:sldLayoutId id="2147483698" r:id="rId15"/>
    <p:sldLayoutId id="214748369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7;&#1086;&#1088;&#1090;&#1080;&#1088;&#1086;&#1074;&#1082;&#1072;_&#1064;&#1077;&#1083;&#1083;&#1072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utorialspoint.com/data_structures_algorithms/shell_sort_algorithm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S</a:t>
            </a:r>
            <a:r>
              <a:rPr lang="en-US" dirty="0"/>
              <a:t>hell Sort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200400"/>
            <a:ext cx="7064100" cy="1051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Х</a:t>
            </a:r>
            <a:r>
              <a:rPr lang="ru-RU" dirty="0">
                <a:solidFill>
                  <a:schemeClr val="dk1"/>
                </a:solidFill>
              </a:rPr>
              <a:t>асаншина Язгуль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11-203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685800" y="1017724"/>
            <a:ext cx="7772400" cy="195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solidFill>
                  <a:schemeClr val="dk1"/>
                </a:solidFill>
              </a:rPr>
              <a:t>Сортировка Шелла считается неустойчивой сортировкой, поскольку лучший и худший варианты сложности по времени зависят от количества сравнений, значения промежутка между сравниваемыми объектами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П</a:t>
            </a:r>
            <a:r>
              <a:rPr lang="ru-RU" sz="1100" dirty="0">
                <a:solidFill>
                  <a:schemeClr val="dk1"/>
                </a:solidFill>
              </a:rPr>
              <a:t>о памяти:</a:t>
            </a:r>
            <a:r>
              <a:rPr lang="ru-RU" sz="1100" b="1" dirty="0">
                <a:solidFill>
                  <a:schemeClr val="dk1"/>
                </a:solidFill>
              </a:rPr>
              <a:t> </a:t>
            </a:r>
            <a:r>
              <a:rPr lang="en-US" sz="1100" b="1" dirty="0">
                <a:solidFill>
                  <a:schemeClr val="dk1"/>
                </a:solidFill>
              </a:rPr>
              <a:t>O(n)</a:t>
            </a:r>
            <a:r>
              <a:rPr lang="ru-RU" sz="1100" b="1" dirty="0">
                <a:solidFill>
                  <a:schemeClr val="dk1"/>
                </a:solidFill>
              </a:rPr>
              <a:t> </a:t>
            </a: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solidFill>
                  <a:schemeClr val="dk1"/>
                </a:solidFill>
              </a:rPr>
              <a:t>По времени: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100" dirty="0">
                <a:solidFill>
                  <a:schemeClr val="dk1"/>
                </a:solidFill>
              </a:rPr>
              <a:t>Внешний цикл </a:t>
            </a:r>
            <a:r>
              <a:rPr lang="en" sz="1100" dirty="0">
                <a:solidFill>
                  <a:schemeClr val="dk1"/>
                </a:solidFill>
              </a:rPr>
              <a:t>while </a:t>
            </a:r>
            <a:r>
              <a:rPr lang="ru-RU" sz="1100" dirty="0">
                <a:solidFill>
                  <a:schemeClr val="dk1"/>
                </a:solidFill>
              </a:rPr>
              <a:t>длится, пока расстояние больше 0, а расстояние на каждом этапе делится на 2, значит </a:t>
            </a:r>
            <a:r>
              <a:rPr lang="en" sz="1100" dirty="0">
                <a:solidFill>
                  <a:schemeClr val="dk1"/>
                </a:solidFill>
              </a:rPr>
              <a:t>O(log(n));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100" dirty="0">
                <a:solidFill>
                  <a:schemeClr val="dk1"/>
                </a:solidFill>
              </a:rPr>
              <a:t>Внутри два цикла </a:t>
            </a:r>
            <a:r>
              <a:rPr lang="en" sz="1100" dirty="0">
                <a:solidFill>
                  <a:schemeClr val="dk1"/>
                </a:solidFill>
              </a:rPr>
              <a:t>for. </a:t>
            </a:r>
            <a:r>
              <a:rPr lang="ru-RU" sz="1100" dirty="0">
                <a:solidFill>
                  <a:schemeClr val="dk1"/>
                </a:solidFill>
              </a:rPr>
              <a:t>Внешний </a:t>
            </a:r>
            <a:r>
              <a:rPr lang="en" sz="1100" dirty="0">
                <a:solidFill>
                  <a:schemeClr val="dk1"/>
                </a:solidFill>
              </a:rPr>
              <a:t>for </a:t>
            </a:r>
            <a:r>
              <a:rPr lang="ru-RU" sz="1100" dirty="0">
                <a:solidFill>
                  <a:schemeClr val="dk1"/>
                </a:solidFill>
              </a:rPr>
              <a:t>будет действовать  (</a:t>
            </a:r>
            <a:r>
              <a:rPr lang="en" sz="1100" dirty="0">
                <a:solidFill>
                  <a:schemeClr val="dk1"/>
                </a:solidFill>
              </a:rPr>
              <a:t>n-n/2) + (n-n/4) + … </a:t>
            </a:r>
            <a:r>
              <a:rPr lang="ru-RU" sz="1100" dirty="0">
                <a:solidFill>
                  <a:schemeClr val="dk1"/>
                </a:solidFill>
              </a:rPr>
              <a:t>и т.д., а внутренний пройдется в худшем случае </a:t>
            </a:r>
            <a:r>
              <a:rPr lang="en" sz="1100" dirty="0">
                <a:solidFill>
                  <a:schemeClr val="dk1"/>
                </a:solidFill>
              </a:rPr>
              <a:t>n </a:t>
            </a:r>
            <a:r>
              <a:rPr lang="ru-RU" sz="1100" dirty="0">
                <a:solidFill>
                  <a:schemeClr val="dk1"/>
                </a:solidFill>
              </a:rPr>
              <a:t>раз. В итоге видим, что </a:t>
            </a:r>
            <a:r>
              <a:rPr lang="ru-RU" sz="1100" b="1" dirty="0"/>
              <a:t>↓</a:t>
            </a:r>
            <a:endParaRPr lang="ru-RU" sz="1100" b="1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ru-RU" sz="800" dirty="0">
                <a:solidFill>
                  <a:schemeClr val="dk1"/>
                </a:solidFill>
              </a:rPr>
              <a:t>(таблица для </a:t>
            </a:r>
            <a:r>
              <a:rPr lang="en-US" sz="800" dirty="0">
                <a:solidFill>
                  <a:schemeClr val="dk1"/>
                </a:solidFill>
              </a:rPr>
              <a:t>d = n/2 ,</a:t>
            </a:r>
            <a:r>
              <a:rPr lang="ru-RU" sz="800" dirty="0">
                <a:solidFill>
                  <a:schemeClr val="dk1"/>
                </a:solidFill>
              </a:rPr>
              <a:t> где </a:t>
            </a:r>
            <a:r>
              <a:rPr lang="en-US" sz="800" dirty="0">
                <a:solidFill>
                  <a:schemeClr val="dk1"/>
                </a:solidFill>
              </a:rPr>
              <a:t>n</a:t>
            </a:r>
            <a:r>
              <a:rPr lang="ru-RU" sz="800" dirty="0">
                <a:solidFill>
                  <a:schemeClr val="dk1"/>
                </a:solidFill>
              </a:rPr>
              <a:t> – длина массива)</a:t>
            </a:r>
            <a:endParaRPr lang="en-US"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Сложность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F98B0-6566-FE0B-29C5-92462809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49556"/>
            <a:ext cx="7772400" cy="18489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F21B46-AB1A-05B0-314B-FEA6B2A6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37" y="402207"/>
            <a:ext cx="6354725" cy="43390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101577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Плюсы и минусы</a:t>
            </a:r>
            <a:endParaRPr dirty="0"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467135" y="1098838"/>
            <a:ext cx="5193001" cy="496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 </a:t>
            </a:r>
            <a:r>
              <a:rPr lang="ru-RU" sz="1000" dirty="0"/>
              <a:t>Невзирая на то, что сортировка Шелла во многих случаях медленнее, чем быстрая сортировка, она имеет преимущества: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000" dirty="0"/>
              <a:t>1) отсутствие потребности в памяти под стек;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000" dirty="0"/>
              <a:t>2) отсутствие деградации при неудачных наборах данных</a:t>
            </a:r>
          </a:p>
          <a:p>
            <a:pPr marL="0" indent="0" algn="l"/>
            <a:r>
              <a:rPr lang="ru-RU" sz="1000" dirty="0"/>
              <a:t>Недостатки:</a:t>
            </a:r>
          </a:p>
          <a:p>
            <a:pPr marL="0" indent="0" algn="l"/>
            <a:r>
              <a:rPr lang="ru-RU" sz="1000" dirty="0"/>
              <a:t>1) во многих случаях медленнее, чем быстрая сортировка;</a:t>
            </a:r>
          </a:p>
          <a:p>
            <a:pPr marL="0" indent="0" algn="l"/>
            <a:r>
              <a:rPr lang="ru-RU" sz="1000" dirty="0"/>
              <a:t>2) является неустойчивым алгоритмом(зависит от выбора расстояния)</a:t>
            </a:r>
          </a:p>
          <a:p>
            <a:pPr marL="0" indent="0" algn="l"/>
            <a:endParaRPr lang="ru-RU" sz="1000" dirty="0"/>
          </a:p>
          <a:p>
            <a:pPr marL="0" indent="0" algn="l"/>
            <a:r>
              <a:rPr lang="en" sz="1000" dirty="0" err="1"/>
              <a:t>Shellsort</a:t>
            </a:r>
            <a:r>
              <a:rPr lang="en" sz="1000" dirty="0"/>
              <a:t> </a:t>
            </a:r>
            <a:r>
              <a:rPr lang="ru-RU" sz="1000" dirty="0"/>
              <a:t>выполняет больше операций и имеет более высокий коэффициент промахов </a:t>
            </a:r>
            <a:r>
              <a:rPr lang="ru-RU" sz="1000" dirty="0" err="1"/>
              <a:t>кеша</a:t>
            </a:r>
            <a:r>
              <a:rPr lang="ru-RU" sz="1000" dirty="0"/>
              <a:t>, чем </a:t>
            </a:r>
            <a:r>
              <a:rPr lang="en" sz="1000" dirty="0"/>
              <a:t>quicksort. </a:t>
            </a:r>
            <a:r>
              <a:rPr lang="ru-RU" sz="1000" dirty="0"/>
              <a:t>Однако, поскольку он может быть реализован с использованием небольшого количества кода и не использует стек вызовов , некоторые реализации функции </a:t>
            </a:r>
            <a:r>
              <a:rPr lang="en" sz="1000" dirty="0" err="1"/>
              <a:t>qsort</a:t>
            </a:r>
            <a:r>
              <a:rPr lang="en" sz="1000" dirty="0"/>
              <a:t> </a:t>
            </a:r>
            <a:r>
              <a:rPr lang="ru-RU" sz="1000" dirty="0"/>
              <a:t>в стандартной библиотеке </a:t>
            </a:r>
            <a:r>
              <a:rPr lang="en" sz="1000" dirty="0"/>
              <a:t>C, </a:t>
            </a:r>
            <a:r>
              <a:rPr lang="ru-RU" sz="1000" dirty="0"/>
              <a:t>ориентированной на встроенные системы, используют ее вместо быстрой сортировки. </a:t>
            </a:r>
            <a:r>
              <a:rPr lang="en" sz="1000" dirty="0" err="1"/>
              <a:t>Shellsort</a:t>
            </a:r>
            <a:r>
              <a:rPr lang="en" sz="1000" dirty="0"/>
              <a:t>, </a:t>
            </a:r>
            <a:r>
              <a:rPr lang="ru-RU" sz="1000" dirty="0"/>
              <a:t>например, используется в библиотеке </a:t>
            </a:r>
            <a:r>
              <a:rPr lang="en" sz="1000" dirty="0" err="1"/>
              <a:t>uClibc</a:t>
            </a:r>
            <a:r>
              <a:rPr lang="en" sz="1000" dirty="0"/>
              <a:t> . </a:t>
            </a:r>
            <a:r>
              <a:rPr lang="ru-RU" sz="1000" dirty="0"/>
              <a:t>По тем же причинам в прошлом </a:t>
            </a:r>
            <a:r>
              <a:rPr lang="en" sz="1000" dirty="0" err="1"/>
              <a:t>Shellsort</a:t>
            </a:r>
            <a:r>
              <a:rPr lang="en" sz="1000" dirty="0"/>
              <a:t> </a:t>
            </a:r>
            <a:r>
              <a:rPr lang="ru-RU" sz="1000" dirty="0"/>
              <a:t>использовался в ядре </a:t>
            </a:r>
            <a:r>
              <a:rPr lang="en" sz="1000" dirty="0"/>
              <a:t>Linux . </a:t>
            </a:r>
            <a:r>
              <a:rPr lang="en" sz="1000" dirty="0" err="1"/>
              <a:t>Shellsort</a:t>
            </a:r>
            <a:r>
              <a:rPr lang="en" sz="1000" dirty="0"/>
              <a:t> </a:t>
            </a:r>
            <a:r>
              <a:rPr lang="ru-RU" sz="1000" dirty="0"/>
              <a:t>также может служить под-алгоритмом интроспективной сортировки для сортировки коротких </a:t>
            </a:r>
            <a:r>
              <a:rPr lang="ru-RU" sz="1000" dirty="0" err="1"/>
              <a:t>подмассивов</a:t>
            </a:r>
            <a:r>
              <a:rPr lang="ru-RU" sz="1000" dirty="0"/>
              <a:t> и предотвращения замедления, когда глубина рекурсии превышает заданный предел. Этот принцип используется, например, в компрессоре </a:t>
            </a:r>
            <a:r>
              <a:rPr lang="en" sz="1000" dirty="0"/>
              <a:t>bzip2</a:t>
            </a:r>
            <a:endParaRPr lang="ru-RU" sz="1000" dirty="0"/>
          </a:p>
          <a:p>
            <a:pPr marL="342900" algn="l">
              <a:buAutoNum type="arabicParenR"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4D9D6-854C-4C33-7C9F-CBACB36D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95" y="1245870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358400" y="386713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Ссылки</a:t>
            </a:r>
            <a:endParaRPr dirty="0"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1271229" y="1133908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G</a:t>
            </a:r>
            <a:r>
              <a:rPr lang="en-US" dirty="0" err="1"/>
              <a:t>ithub</a:t>
            </a:r>
            <a:endParaRPr dirty="0"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456558" y="1554407"/>
            <a:ext cx="4115442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yazzgul</a:t>
            </a:r>
            <a:r>
              <a:rPr lang="en" dirty="0"/>
              <a:t>/</a:t>
            </a:r>
            <a:r>
              <a:rPr lang="en" dirty="0" err="1"/>
              <a:t>ShellSort</a:t>
            </a:r>
            <a:endParaRPr dirty="0"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5304572" y="2843504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И</a:t>
            </a:r>
            <a:r>
              <a:rPr lang="ru-RU" dirty="0"/>
              <a:t>сточники</a:t>
            </a:r>
            <a:endParaRPr dirty="0"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4041779" y="3304904"/>
            <a:ext cx="5011686" cy="1529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ru.wikipedia.org</a:t>
            </a:r>
            <a:r>
              <a:rPr lang="en" dirty="0">
                <a:hlinkClick r:id="rId3"/>
              </a:rPr>
              <a:t>/wiki/</a:t>
            </a:r>
            <a:r>
              <a:rPr lang="ru-RU" dirty="0">
                <a:hlinkClick r:id="rId3"/>
              </a:rPr>
              <a:t>Сортировка_Шелла</a:t>
            </a: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" dirty="0">
                <a:hlinkClick r:id="rId4"/>
              </a:rPr>
              <a:t>https://www.tutorialspoint.com/data_structures_algorithms/shell_sort_algorithm.htm</a:t>
            </a: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endParaRPr lang="ru-RU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" dirty="0"/>
              <a:t>https://</a:t>
            </a:r>
            <a:r>
              <a:rPr lang="en" dirty="0" err="1"/>
              <a:t>ru.abcdef.wiki</a:t>
            </a:r>
            <a:r>
              <a:rPr lang="en" dirty="0"/>
              <a:t>/wiki/</a:t>
            </a:r>
            <a:r>
              <a:rPr lang="en" dirty="0" err="1"/>
              <a:t>Shellsort</a:t>
            </a: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22CDB9-DD16-D195-B9E2-11FDDCF3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56" y="396944"/>
            <a:ext cx="5931287" cy="4349611"/>
          </a:xfrm>
          <a:prstGeom prst="rect">
            <a:avLst/>
          </a:prstGeom>
          <a:effectLst>
            <a:outerShdw blurRad="239568" dist="50800" dir="5400000" sx="104839" sy="104839" algn="ctr" rotWithShape="0">
              <a:srgbClr val="000000">
                <a:alpha val="22446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Кто, что и зачем?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4443541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ru-RU" sz="1400" dirty="0">
                <a:solidFill>
                  <a:schemeClr val="dk1"/>
                </a:solidFill>
              </a:rPr>
              <a:t>В 1959 году американский ученый Дональд Шелл опубликовал алгоритм сортировки, который впоследствии получил его имя – «Сортировка Шелла». Этот алгоритм может рассматриваться и как обобщение пузырьковой сортировки, так и сортировки вставками</a:t>
            </a:r>
            <a:r>
              <a:rPr lang="en-US" sz="1400" dirty="0">
                <a:solidFill>
                  <a:schemeClr val="dk1"/>
                </a:solidFill>
              </a:rPr>
              <a:t> (п</a:t>
            </a:r>
            <a:r>
              <a:rPr lang="ru-RU" sz="1400" dirty="0">
                <a:solidFill>
                  <a:schemeClr val="dk1"/>
                </a:solidFill>
              </a:rPr>
              <a:t>опытка улучшить этот вид сортировки)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57E19B-180C-47DF-308F-C6109F66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25" y="1017725"/>
            <a:ext cx="2464634" cy="3447934"/>
          </a:xfrm>
          <a:prstGeom prst="rect">
            <a:avLst/>
          </a:prstGeom>
          <a:noFill/>
          <a:effectLst>
            <a:glow rad="324080">
              <a:schemeClr val="accent1">
                <a:alpha val="20000"/>
              </a:schemeClr>
            </a:glow>
            <a:outerShdw blurRad="50800" dist="50800" dir="5400000" sx="53843" sy="53843" algn="ctr" rotWithShape="0">
              <a:srgbClr val="000000">
                <a:alpha val="0"/>
              </a:srgbClr>
            </a:outerShdw>
            <a:reflection stA="0" endPos="40000" dist="508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 работы </a:t>
            </a:r>
            <a:endParaRPr dirty="0"/>
          </a:p>
        </p:txBody>
      </p:sp>
      <p:sp>
        <p:nvSpPr>
          <p:cNvPr id="497" name="Google Shape;497;p61"/>
          <p:cNvSpPr txBox="1">
            <a:spLocks noGrp="1"/>
          </p:cNvSpPr>
          <p:nvPr>
            <p:ph type="subTitle" idx="2"/>
          </p:nvPr>
        </p:nvSpPr>
        <p:spPr>
          <a:xfrm>
            <a:off x="681224" y="1285185"/>
            <a:ext cx="7781551" cy="2573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200" dirty="0"/>
              <a:t>При сортировке Шелла сначала сравниваются и сортируются между собой значения, отстоящие один от другого на некотором расстоянии </a:t>
            </a:r>
            <a:r>
              <a:rPr lang="en" sz="1200" dirty="0"/>
              <a:t>d. </a:t>
            </a:r>
            <a:r>
              <a:rPr lang="ru-RU" sz="1200" dirty="0"/>
              <a:t>После этого процедура повторяется для некоторых меньших значений </a:t>
            </a:r>
            <a:r>
              <a:rPr lang="en" sz="1200" dirty="0"/>
              <a:t>d, </a:t>
            </a:r>
            <a:r>
              <a:rPr lang="ru-RU" sz="1200" dirty="0"/>
              <a:t>а завершается сортировка Шелла упорядочиванием элементов при </a:t>
            </a:r>
            <a:r>
              <a:rPr lang="en" sz="1200" dirty="0"/>
              <a:t>d=1 (</a:t>
            </a:r>
            <a:r>
              <a:rPr lang="ru-RU" sz="1200" dirty="0"/>
              <a:t>то есть обычной сортировкой вставками). Эффективность сортировки Шелла в определённых случаях обеспечивается тем, что элементы «быстрее» встают на свои места (в простых методах сортировки, например, пузырьковой, каждая перестановка двух элементов уменьшает количество инверсий в списке максимум на 1, а при сортировке Шелла это число может быть больше). </a:t>
            </a:r>
            <a:endParaRPr lang="en" sz="1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7172B4-EAD0-D8AA-9F65-A5A0C88E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85" y="2985290"/>
            <a:ext cx="3104090" cy="1746050"/>
          </a:xfrm>
          <a:prstGeom prst="rect">
            <a:avLst/>
          </a:prstGeom>
          <a:noFill/>
          <a:effectLst>
            <a:outerShdw blurRad="641631" dir="20520000" sx="70231" sy="70231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500988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</a:t>
            </a:r>
            <a:endParaRPr lang="e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968FF1-3948-5FC4-D3BA-DFF2A302F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14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ортировка оболочки">
            <a:extLst>
              <a:ext uri="{FF2B5EF4-FFF2-40B4-BE49-F238E27FC236}">
                <a16:creationId xmlns:a16="http://schemas.microsoft.com/office/drawing/2014/main" id="{93EEE0D1-5FE8-9939-EE9E-E37F4B6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11" y="158371"/>
            <a:ext cx="50165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9396704-29CA-0AC1-B802-174488B4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44" y="4335703"/>
            <a:ext cx="4989600" cy="7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6C211-4E4F-FC69-2ED4-2A5D4BFD742A}"/>
              </a:ext>
            </a:extLst>
          </p:cNvPr>
          <p:cNvSpPr txBox="1"/>
          <p:nvPr/>
        </p:nvSpPr>
        <p:spPr>
          <a:xfrm>
            <a:off x="6620786" y="2049182"/>
            <a:ext cx="4811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Ещё пример</a:t>
            </a:r>
          </a:p>
        </p:txBody>
      </p:sp>
    </p:spTree>
    <p:extLst>
      <p:ext uri="{BB962C8B-B14F-4D97-AF65-F5344CB8AC3E}">
        <p14:creationId xmlns:p14="http://schemas.microsoft.com/office/powerpoint/2010/main" val="165803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Сортировка оболочки">
            <a:extLst>
              <a:ext uri="{FF2B5EF4-FFF2-40B4-BE49-F238E27FC236}">
                <a16:creationId xmlns:a16="http://schemas.microsoft.com/office/drawing/2014/main" id="{AA713252-DF16-CC57-A655-202724B3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92" y="535475"/>
            <a:ext cx="5701015" cy="299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ортировка оболочки">
            <a:extLst>
              <a:ext uri="{FF2B5EF4-FFF2-40B4-BE49-F238E27FC236}">
                <a16:creationId xmlns:a16="http://schemas.microsoft.com/office/drawing/2014/main" id="{DBAA2033-BF5C-0F30-B099-696EE2A4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92" y="3776931"/>
            <a:ext cx="5701015" cy="8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1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2D750A-64E8-0717-2526-49C5341B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4" y="731413"/>
            <a:ext cx="4164420" cy="36806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107B3-CF32-E19D-1B7C-4CB015CB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57" y="731413"/>
            <a:ext cx="4132871" cy="36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7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1046534" y="418305"/>
            <a:ext cx="7050932" cy="5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Расстояние (</a:t>
            </a:r>
            <a:r>
              <a:rPr lang="en-US" dirty="0"/>
              <a:t>d) </a:t>
            </a:r>
            <a:r>
              <a:rPr lang="ru-RU" dirty="0"/>
              <a:t>выбираем по желанию?</a:t>
            </a:r>
            <a:endParaRPr dirty="0"/>
          </a:p>
        </p:txBody>
      </p:sp>
      <p:sp>
        <p:nvSpPr>
          <p:cNvPr id="28" name="AutoShape 26" descr="d">
            <a:extLst>
              <a:ext uri="{FF2B5EF4-FFF2-40B4-BE49-F238E27FC236}">
                <a16:creationId xmlns:a16="http://schemas.microsoft.com/office/drawing/2014/main" id="{5207E864-4F2B-F271-2012-93CEAAEA9B97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842512" y="1153986"/>
            <a:ext cx="27814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AutoShape 27" descr="N">
            <a:extLst>
              <a:ext uri="{FF2B5EF4-FFF2-40B4-BE49-F238E27FC236}">
                <a16:creationId xmlns:a16="http://schemas.microsoft.com/office/drawing/2014/main" id="{0D35FBE3-D6CA-1269-CD0B-BB4577D6FE2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9290812" y="1153986"/>
            <a:ext cx="27814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Подзаголовок 30">
            <a:extLst>
              <a:ext uri="{FF2B5EF4-FFF2-40B4-BE49-F238E27FC236}">
                <a16:creationId xmlns:a16="http://schemas.microsoft.com/office/drawing/2014/main" id="{1F3B190E-893A-FD1A-CE48-54865470F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" y="1199705"/>
            <a:ext cx="8604504" cy="3235136"/>
          </a:xfrm>
        </p:spPr>
        <p:txBody>
          <a:bodyPr/>
          <a:lstStyle/>
          <a:p>
            <a:r>
              <a:rPr lang="ru-RU" sz="1200" dirty="0"/>
              <a:t>Среднее время работы алгоритма зависит от длин промежутков - </a:t>
            </a:r>
            <a:r>
              <a:rPr lang="ru-RU" sz="1200" dirty="0" err="1"/>
              <a:t>d</a:t>
            </a:r>
            <a:r>
              <a:rPr lang="en-US" sz="1200" dirty="0"/>
              <a:t>, </a:t>
            </a:r>
            <a:r>
              <a:rPr lang="ru-RU" sz="1200" dirty="0"/>
              <a:t>на которых будут</a:t>
            </a:r>
            <a:r>
              <a:rPr lang="en-US" sz="1200" dirty="0"/>
              <a:t> </a:t>
            </a:r>
            <a:r>
              <a:rPr lang="ru-RU" sz="1200" dirty="0"/>
              <a:t>находиться сортируемые элементы исходного массива ёмкостью</a:t>
            </a:r>
            <a:r>
              <a:rPr lang="en-US" sz="1200" dirty="0"/>
              <a:t> N</a:t>
            </a:r>
            <a:r>
              <a:rPr lang="ru-RU" sz="1200" dirty="0"/>
              <a:t> на каждом шаге алгоритма. Существует несколько подходов к выбору этих значений:</a:t>
            </a:r>
          </a:p>
          <a:p>
            <a:endParaRPr lang="en-US" sz="1200" dirty="0"/>
          </a:p>
          <a:p>
            <a:pPr>
              <a:buAutoNum type="arabicParenR"/>
            </a:pPr>
            <a:r>
              <a:rPr lang="ru-RU" sz="1200" dirty="0"/>
              <a:t>классический вариант, первоначально используемая Шеллом последовательность длин промежутков:</a:t>
            </a:r>
          </a:p>
          <a:p>
            <a:pPr>
              <a:buAutoNum type="arabicParenR"/>
            </a:pPr>
            <a:endParaRPr lang="ru-RU" sz="1200" dirty="0"/>
          </a:p>
          <a:p>
            <a:pPr>
              <a:buAutoNum type="arabicParenR"/>
            </a:pPr>
            <a:r>
              <a:rPr lang="ru-RU" sz="1200" dirty="0"/>
              <a:t>предложенная </a:t>
            </a:r>
            <a:r>
              <a:rPr lang="ru-RU" sz="1200" dirty="0" err="1"/>
              <a:t>Хиббардом</a:t>
            </a:r>
            <a:r>
              <a:rPr lang="ru-RU" sz="1200" dirty="0"/>
              <a:t> последовательность: </a:t>
            </a:r>
          </a:p>
          <a:p>
            <a:pPr>
              <a:buAutoNum type="arabicParenR"/>
            </a:pPr>
            <a:endParaRPr lang="ru-RU" sz="1200" dirty="0"/>
          </a:p>
          <a:p>
            <a:pPr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r>
              <a:rPr lang="ru-RU" sz="1200" dirty="0"/>
              <a:t> предложенная Седжвиком последовательность: </a:t>
            </a:r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r>
              <a:rPr lang="ru-RU" sz="1200" dirty="0"/>
              <a:t> предложенная </a:t>
            </a:r>
            <a:r>
              <a:rPr lang="ru-RU" sz="1200" dirty="0" err="1"/>
              <a:t>Праттом</a:t>
            </a:r>
            <a:r>
              <a:rPr lang="ru-RU" sz="1200" dirty="0"/>
              <a:t> последовательность:  </a:t>
            </a:r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 marL="114300" indent="0"/>
            <a:r>
              <a:rPr lang="ru-RU" sz="1200" dirty="0"/>
              <a:t>И это еще не все варианты…</a:t>
            </a:r>
          </a:p>
          <a:p>
            <a:pPr marL="114300" indent="0"/>
            <a:endParaRPr lang="ru-RU" sz="120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8B5FA99-90E0-C36A-03BE-0B2AF994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78" y="2194560"/>
            <a:ext cx="2677922" cy="24688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EF915B3-3E16-542B-4251-FD505F766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" y="2765217"/>
            <a:ext cx="6181344" cy="24941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EDE1F00-B843-FD07-7F54-3853C1EF0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" y="3338396"/>
            <a:ext cx="5367528" cy="18944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71295C1-9686-6947-5826-98394CCB2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20" y="3531744"/>
            <a:ext cx="5788388" cy="223003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D1AD5B5-6336-E801-66FF-B32AF3A61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20" y="4044954"/>
            <a:ext cx="5788388" cy="194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3C5E8A-B37B-9C29-23D0-D92C77C2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624697"/>
            <a:ext cx="8631936" cy="3894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580</Words>
  <Application>Microsoft Macintosh PowerPoint</Application>
  <PresentationFormat>Экран (16:9)</PresentationFormat>
  <Paragraphs>50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Lato</vt:lpstr>
      <vt:lpstr>Vidaloka</vt:lpstr>
      <vt:lpstr>Montserrat</vt:lpstr>
      <vt:lpstr>Arial</vt:lpstr>
      <vt:lpstr>Crimson Text</vt:lpstr>
      <vt:lpstr>Minimalist Business Slides XL by Slidesgo</vt:lpstr>
      <vt:lpstr>Shell Sort</vt:lpstr>
      <vt:lpstr>Кто, что и зачем?</vt:lpstr>
      <vt:lpstr>Принцип работы </vt:lpstr>
      <vt:lpstr>Пример</vt:lpstr>
      <vt:lpstr>Презентация PowerPoint</vt:lpstr>
      <vt:lpstr>Презентация PowerPoint</vt:lpstr>
      <vt:lpstr>Презентация PowerPoint</vt:lpstr>
      <vt:lpstr>Расстояние (d) выбираем по желанию?</vt:lpstr>
      <vt:lpstr>Презентация PowerPoint</vt:lpstr>
      <vt:lpstr>Сложность</vt:lpstr>
      <vt:lpstr>Презентация PowerPoint</vt:lpstr>
      <vt:lpstr>Плюсы и минусы</vt:lpstr>
      <vt:lpstr>Ссылки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Shell Sort</dc:title>
  <cp:lastModifiedBy>Язгуль Хасаншина</cp:lastModifiedBy>
  <cp:revision>28</cp:revision>
  <dcterms:modified xsi:type="dcterms:W3CDTF">2023-04-04T15:28:51Z</dcterms:modified>
</cp:coreProperties>
</file>